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5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Lissdaniels" userId="becf676f-b2a6-4582-9461-91bcf8547e8a" providerId="ADAL" clId="{B1CE0A0A-A9CF-4DEE-AE72-B9C20F31A48D}"/>
    <pc:docChg chg="undo custSel modSld">
      <pc:chgData name="Sara Lissdaniels" userId="becf676f-b2a6-4582-9461-91bcf8547e8a" providerId="ADAL" clId="{B1CE0A0A-A9CF-4DEE-AE72-B9C20F31A48D}" dt="2025-03-17T15:43:47.994" v="100" actId="1076"/>
      <pc:docMkLst>
        <pc:docMk/>
      </pc:docMkLst>
      <pc:sldChg chg="addSp delSp modSp mod modClrScheme chgLayout">
        <pc:chgData name="Sara Lissdaniels" userId="becf676f-b2a6-4582-9461-91bcf8547e8a" providerId="ADAL" clId="{B1CE0A0A-A9CF-4DEE-AE72-B9C20F31A48D}" dt="2025-03-17T15:43:38.290" v="98" actId="1076"/>
        <pc:sldMkLst>
          <pc:docMk/>
          <pc:sldMk cId="1854909" sldId="262"/>
        </pc:sldMkLst>
        <pc:spChg chg="mod">
          <ac:chgData name="Sara Lissdaniels" userId="becf676f-b2a6-4582-9461-91bcf8547e8a" providerId="ADAL" clId="{B1CE0A0A-A9CF-4DEE-AE72-B9C20F31A48D}" dt="2025-03-17T15:41:22.491" v="70" actId="26606"/>
          <ac:spMkLst>
            <pc:docMk/>
            <pc:sldMk cId="1854909" sldId="262"/>
            <ac:spMk id="2" creationId="{631117EB-35D3-AAD2-ABAE-A97C7ED6701D}"/>
          </ac:spMkLst>
        </pc:spChg>
        <pc:graphicFrameChg chg="add mod modGraphic">
          <ac:chgData name="Sara Lissdaniels" userId="becf676f-b2a6-4582-9461-91bcf8547e8a" providerId="ADAL" clId="{B1CE0A0A-A9CF-4DEE-AE72-B9C20F31A48D}" dt="2025-03-17T15:43:38.290" v="98" actId="1076"/>
          <ac:graphicFrameMkLst>
            <pc:docMk/>
            <pc:sldMk cId="1854909" sldId="262"/>
            <ac:graphicFrameMk id="13" creationId="{E3580A11-31B3-CA20-D308-81E9DAB18227}"/>
          </ac:graphicFrameMkLst>
        </pc:graphicFrameChg>
      </pc:sldChg>
      <pc:sldChg chg="addSp delSp modSp mod">
        <pc:chgData name="Sara Lissdaniels" userId="becf676f-b2a6-4582-9461-91bcf8547e8a" providerId="ADAL" clId="{B1CE0A0A-A9CF-4DEE-AE72-B9C20F31A48D}" dt="2025-03-17T15:43:47.994" v="100" actId="1076"/>
        <pc:sldMkLst>
          <pc:docMk/>
          <pc:sldMk cId="1707022259" sldId="263"/>
        </pc:sldMkLst>
        <pc:graphicFrameChg chg="add mod modGraphic">
          <ac:chgData name="Sara Lissdaniels" userId="becf676f-b2a6-4582-9461-91bcf8547e8a" providerId="ADAL" clId="{B1CE0A0A-A9CF-4DEE-AE72-B9C20F31A48D}" dt="2025-03-17T15:43:47.994" v="100" actId="1076"/>
          <ac:graphicFrameMkLst>
            <pc:docMk/>
            <pc:sldMk cId="1707022259" sldId="263"/>
            <ac:graphicFrameMk id="6" creationId="{9E2ED2F7-B34F-69AF-5CB2-D7BACA34FADD}"/>
          </ac:graphicFrameMkLst>
        </pc:graphicFrameChg>
        <pc:graphicFrameChg chg="add mod">
          <ac:chgData name="Sara Lissdaniels" userId="becf676f-b2a6-4582-9461-91bcf8547e8a" providerId="ADAL" clId="{B1CE0A0A-A9CF-4DEE-AE72-B9C20F31A48D}" dt="2025-03-17T15:43:43.778" v="99" actId="1076"/>
          <ac:graphicFrameMkLst>
            <pc:docMk/>
            <pc:sldMk cId="1707022259" sldId="263"/>
            <ac:graphicFrameMk id="7" creationId="{91776932-3A23-7104-6FB9-283CCACE420C}"/>
          </ac:graphicFrameMkLst>
        </pc:graphicFrameChg>
      </pc:sldChg>
    </pc:docChg>
  </pc:docChgLst>
  <pc:docChgLst>
    <pc:chgData name="Sara Lissdaniels" userId="becf676f-b2a6-4582-9461-91bcf8547e8a" providerId="ADAL" clId="{1225ED18-3E7B-4BDB-8E8D-38E73C5381DE}"/>
    <pc:docChg chg="custSel modSld">
      <pc:chgData name="Sara Lissdaniels" userId="becf676f-b2a6-4582-9461-91bcf8547e8a" providerId="ADAL" clId="{1225ED18-3E7B-4BDB-8E8D-38E73C5381DE}" dt="2025-04-07T07:30:44.733" v="1" actId="207"/>
      <pc:docMkLst>
        <pc:docMk/>
      </pc:docMkLst>
      <pc:sldChg chg="modSp mod">
        <pc:chgData name="Sara Lissdaniels" userId="becf676f-b2a6-4582-9461-91bcf8547e8a" providerId="ADAL" clId="{1225ED18-3E7B-4BDB-8E8D-38E73C5381DE}" dt="2025-04-07T07:30:38.924" v="0" actId="207"/>
        <pc:sldMkLst>
          <pc:docMk/>
          <pc:sldMk cId="1854909" sldId="262"/>
        </pc:sldMkLst>
        <pc:graphicFrameChg chg="modGraphic">
          <ac:chgData name="Sara Lissdaniels" userId="becf676f-b2a6-4582-9461-91bcf8547e8a" providerId="ADAL" clId="{1225ED18-3E7B-4BDB-8E8D-38E73C5381DE}" dt="2025-04-07T07:30:38.924" v="0" actId="207"/>
          <ac:graphicFrameMkLst>
            <pc:docMk/>
            <pc:sldMk cId="1854909" sldId="262"/>
            <ac:graphicFrameMk id="13" creationId="{E3580A11-31B3-CA20-D308-81E9DAB18227}"/>
          </ac:graphicFrameMkLst>
        </pc:graphicFrameChg>
      </pc:sldChg>
      <pc:sldChg chg="modSp mod">
        <pc:chgData name="Sara Lissdaniels" userId="becf676f-b2a6-4582-9461-91bcf8547e8a" providerId="ADAL" clId="{1225ED18-3E7B-4BDB-8E8D-38E73C5381DE}" dt="2025-04-07T07:30:44.733" v="1" actId="207"/>
        <pc:sldMkLst>
          <pc:docMk/>
          <pc:sldMk cId="1707022259" sldId="263"/>
        </pc:sldMkLst>
        <pc:graphicFrameChg chg="modGraphic">
          <ac:chgData name="Sara Lissdaniels" userId="becf676f-b2a6-4582-9461-91bcf8547e8a" providerId="ADAL" clId="{1225ED18-3E7B-4BDB-8E8D-38E73C5381DE}" dt="2025-04-07T07:30:44.733" v="1" actId="207"/>
          <ac:graphicFrameMkLst>
            <pc:docMk/>
            <pc:sldMk cId="1707022259" sldId="263"/>
            <ac:graphicFrameMk id="7" creationId="{91776932-3A23-7104-6FB9-283CCACE420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0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0011AD6-1328-C146-8AC8-CC75495CA28B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80">
            <a:extLst>
              <a:ext uri="{FF2B5EF4-FFF2-40B4-BE49-F238E27FC236}">
                <a16:creationId xmlns:a16="http://schemas.microsoft.com/office/drawing/2014/main" id="{9C532D9F-D2D3-714A-91A8-EC1FC49041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7822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3C49285B-A625-4C44-B4FA-0FB92EA3D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528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9C5671-680A-DD4E-A82F-71E20A9C4DA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8F49F880-28DA-C147-BD48-0235361321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4845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3DAB0D94-AEE5-CA45-9C2A-53962D99FD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174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80">
            <a:extLst>
              <a:ext uri="{FF2B5EF4-FFF2-40B4-BE49-F238E27FC236}">
                <a16:creationId xmlns:a16="http://schemas.microsoft.com/office/drawing/2014/main" id="{00550DB4-F1D4-DB42-88D2-9EE7B960BE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055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8FD6D44A-FE4C-094C-9EAA-1323C42127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873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utbi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75" y="5926069"/>
            <a:ext cx="107563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7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nuella indata 3">
            <a:extLst>
              <a:ext uri="{FF2B5EF4-FFF2-40B4-BE49-F238E27FC236}">
                <a16:creationId xmlns:a16="http://schemas.microsoft.com/office/drawing/2014/main" id="{AED574FF-3CED-B94D-B491-284155E5A2EC}"/>
              </a:ext>
            </a:extLst>
          </p:cNvPr>
          <p:cNvSpPr/>
          <p:nvPr userDrawn="1"/>
        </p:nvSpPr>
        <p:spPr>
          <a:xfrm>
            <a:off x="0" y="3749221"/>
            <a:ext cx="12192000" cy="310878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44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44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244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24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check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342900" indent="-342900" fontAlgn="auto">
              <a:buSzPct val="150000"/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0D99FE3-ABB6-C942-806E-1EDC087C0F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65F6D60E-0CBB-244A-BC5A-8EC8922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11073714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9152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8C1DF-2041-0E44-A136-75F8E87B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636AD-51AE-9742-91CE-69EEB0C66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DBDE29-67AB-0C46-AD4E-28D2D052A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55559DD-D819-B341-B757-7BD43D7E2B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0">
            <a:extLst>
              <a:ext uri="{FF2B5EF4-FFF2-40B4-BE49-F238E27FC236}">
                <a16:creationId xmlns:a16="http://schemas.microsoft.com/office/drawing/2014/main" id="{D5A70CAB-9F5B-8842-A5E0-A220C5419F28}"/>
              </a:ext>
            </a:extLst>
          </p:cNvPr>
          <p:cNvSpPr/>
          <p:nvPr userDrawn="1"/>
        </p:nvSpPr>
        <p:spPr>
          <a:xfrm flipH="1" flipV="1">
            <a:off x="5510898" y="-49428"/>
            <a:ext cx="6691024" cy="6916229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9144000"/>
              <a:gd name="connsiteY0" fmla="*/ 8965 h 6866965"/>
              <a:gd name="connsiteX1" fmla="*/ 7781365 w 9144000"/>
              <a:gd name="connsiteY1" fmla="*/ 0 h 6866965"/>
              <a:gd name="connsiteX2" fmla="*/ 9144000 w 9144000"/>
              <a:gd name="connsiteY2" fmla="*/ 6866965 h 6866965"/>
              <a:gd name="connsiteX3" fmla="*/ 0 w 9144000"/>
              <a:gd name="connsiteY3" fmla="*/ 6866965 h 6866965"/>
              <a:gd name="connsiteX4" fmla="*/ 0 w 9144000"/>
              <a:gd name="connsiteY4" fmla="*/ 8965 h 6866965"/>
              <a:gd name="connsiteX0" fmla="*/ 0 w 9144000"/>
              <a:gd name="connsiteY0" fmla="*/ 0 h 6858000"/>
              <a:gd name="connsiteX1" fmla="*/ 8301318 w 9144000"/>
              <a:gd name="connsiteY1" fmla="*/ 17929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970494 w 8301318"/>
              <a:gd name="connsiteY2" fmla="*/ 6858000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4"/>
              <a:gd name="connsiteX1" fmla="*/ 8301318 w 8301318"/>
              <a:gd name="connsiteY1" fmla="*/ 17929 h 6884894"/>
              <a:gd name="connsiteX2" fmla="*/ 5432612 w 8301318"/>
              <a:gd name="connsiteY2" fmla="*/ 6884894 h 6884894"/>
              <a:gd name="connsiteX3" fmla="*/ 0 w 8301318"/>
              <a:gd name="connsiteY3" fmla="*/ 6858000 h 6884894"/>
              <a:gd name="connsiteX4" fmla="*/ 0 w 8301318"/>
              <a:gd name="connsiteY4" fmla="*/ 0 h 6884894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047129 w 8301318"/>
              <a:gd name="connsiteY2" fmla="*/ 6849036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5"/>
              <a:gd name="connsiteX1" fmla="*/ 8301318 w 8301318"/>
              <a:gd name="connsiteY1" fmla="*/ 17929 h 6884895"/>
              <a:gd name="connsiteX2" fmla="*/ 5181600 w 8301318"/>
              <a:gd name="connsiteY2" fmla="*/ 6884895 h 6884895"/>
              <a:gd name="connsiteX3" fmla="*/ 0 w 8301318"/>
              <a:gd name="connsiteY3" fmla="*/ 6858000 h 6884895"/>
              <a:gd name="connsiteX4" fmla="*/ 0 w 8301318"/>
              <a:gd name="connsiteY4" fmla="*/ 0 h 6884895"/>
              <a:gd name="connsiteX0" fmla="*/ 0 w 8301318"/>
              <a:gd name="connsiteY0" fmla="*/ 8966 h 6893861"/>
              <a:gd name="connsiteX1" fmla="*/ 8301318 w 8301318"/>
              <a:gd name="connsiteY1" fmla="*/ 0 h 6893861"/>
              <a:gd name="connsiteX2" fmla="*/ 5181600 w 8301318"/>
              <a:gd name="connsiteY2" fmla="*/ 6893861 h 6893861"/>
              <a:gd name="connsiteX3" fmla="*/ 0 w 8301318"/>
              <a:gd name="connsiteY3" fmla="*/ 6866966 h 6893861"/>
              <a:gd name="connsiteX4" fmla="*/ 0 w 8301318"/>
              <a:gd name="connsiteY4" fmla="*/ 8966 h 6893861"/>
              <a:gd name="connsiteX0" fmla="*/ 0 w 8311631"/>
              <a:gd name="connsiteY0" fmla="*/ 0 h 6898645"/>
              <a:gd name="connsiteX1" fmla="*/ 8311631 w 8311631"/>
              <a:gd name="connsiteY1" fmla="*/ 4784 h 6898645"/>
              <a:gd name="connsiteX2" fmla="*/ 5191913 w 8311631"/>
              <a:gd name="connsiteY2" fmla="*/ 6898645 h 6898645"/>
              <a:gd name="connsiteX3" fmla="*/ 10313 w 8311631"/>
              <a:gd name="connsiteY3" fmla="*/ 6871750 h 6898645"/>
              <a:gd name="connsiteX4" fmla="*/ 0 w 8311631"/>
              <a:gd name="connsiteY4" fmla="*/ 0 h 6898645"/>
              <a:gd name="connsiteX0" fmla="*/ 0 w 8311631"/>
              <a:gd name="connsiteY0" fmla="*/ 0 h 6899250"/>
              <a:gd name="connsiteX1" fmla="*/ 8311631 w 8311631"/>
              <a:gd name="connsiteY1" fmla="*/ 4784 h 6899250"/>
              <a:gd name="connsiteX2" fmla="*/ 5191913 w 8311631"/>
              <a:gd name="connsiteY2" fmla="*/ 6898645 h 6899250"/>
              <a:gd name="connsiteX3" fmla="*/ 5157 w 8311631"/>
              <a:gd name="connsiteY3" fmla="*/ 6899250 h 6899250"/>
              <a:gd name="connsiteX4" fmla="*/ 0 w 8311631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5191913 w 7990723"/>
              <a:gd name="connsiteY2" fmla="*/ 6898645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2757"/>
              <a:gd name="connsiteX1" fmla="*/ 7990723 w 7990723"/>
              <a:gd name="connsiteY1" fmla="*/ 10683 h 6892757"/>
              <a:gd name="connsiteX2" fmla="*/ 6928998 w 7990723"/>
              <a:gd name="connsiteY2" fmla="*/ 6892746 h 6892757"/>
              <a:gd name="connsiteX3" fmla="*/ 733274 w 7990723"/>
              <a:gd name="connsiteY3" fmla="*/ 6600554 h 6892757"/>
              <a:gd name="connsiteX4" fmla="*/ 0 w 7990723"/>
              <a:gd name="connsiteY4" fmla="*/ 0 h 6892757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488362 w 7990723"/>
              <a:gd name="connsiteY3" fmla="*/ 6899250 h 6899250"/>
              <a:gd name="connsiteX4" fmla="*/ 0 w 7990723"/>
              <a:gd name="connsiteY4" fmla="*/ 0 h 6899250"/>
              <a:gd name="connsiteX0" fmla="*/ 180229 w 7502408"/>
              <a:gd name="connsiteY0" fmla="*/ 364152 h 6888567"/>
              <a:gd name="connsiteX1" fmla="*/ 7502408 w 7502408"/>
              <a:gd name="connsiteY1" fmla="*/ 0 h 6888567"/>
              <a:gd name="connsiteX2" fmla="*/ 6440683 w 7502408"/>
              <a:gd name="connsiteY2" fmla="*/ 6882063 h 6888567"/>
              <a:gd name="connsiteX3" fmla="*/ 47 w 7502408"/>
              <a:gd name="connsiteY3" fmla="*/ 6888567 h 6888567"/>
              <a:gd name="connsiteX4" fmla="*/ 180229 w 7502408"/>
              <a:gd name="connsiteY4" fmla="*/ 364152 h 6888567"/>
              <a:gd name="connsiteX0" fmla="*/ 0 w 7520755"/>
              <a:gd name="connsiteY0" fmla="*/ 71314 h 6888567"/>
              <a:gd name="connsiteX1" fmla="*/ 7520755 w 7520755"/>
              <a:gd name="connsiteY1" fmla="*/ 0 h 6888567"/>
              <a:gd name="connsiteX2" fmla="*/ 6459030 w 7520755"/>
              <a:gd name="connsiteY2" fmla="*/ 6882063 h 6888567"/>
              <a:gd name="connsiteX3" fmla="*/ 18394 w 7520755"/>
              <a:gd name="connsiteY3" fmla="*/ 6888567 h 6888567"/>
              <a:gd name="connsiteX4" fmla="*/ 0 w 7520755"/>
              <a:gd name="connsiteY4" fmla="*/ 71314 h 6888567"/>
              <a:gd name="connsiteX0" fmla="*/ 0 w 7507517"/>
              <a:gd name="connsiteY0" fmla="*/ 0 h 6817253"/>
              <a:gd name="connsiteX1" fmla="*/ 7507517 w 7507517"/>
              <a:gd name="connsiteY1" fmla="*/ 10681 h 6817253"/>
              <a:gd name="connsiteX2" fmla="*/ 6459030 w 7507517"/>
              <a:gd name="connsiteY2" fmla="*/ 6810749 h 6817253"/>
              <a:gd name="connsiteX3" fmla="*/ 18394 w 7507517"/>
              <a:gd name="connsiteY3" fmla="*/ 6817253 h 6817253"/>
              <a:gd name="connsiteX4" fmla="*/ 0 w 7507517"/>
              <a:gd name="connsiteY4" fmla="*/ 0 h 6817253"/>
              <a:gd name="connsiteX0" fmla="*/ 0 w 7507517"/>
              <a:gd name="connsiteY0" fmla="*/ 0 h 6811397"/>
              <a:gd name="connsiteX1" fmla="*/ 7507517 w 7507517"/>
              <a:gd name="connsiteY1" fmla="*/ 10681 h 6811397"/>
              <a:gd name="connsiteX2" fmla="*/ 6459030 w 7507517"/>
              <a:gd name="connsiteY2" fmla="*/ 6810749 h 6811397"/>
              <a:gd name="connsiteX3" fmla="*/ 5156 w 7507517"/>
              <a:gd name="connsiteY3" fmla="*/ 6811397 h 6811397"/>
              <a:gd name="connsiteX4" fmla="*/ 0 w 7507517"/>
              <a:gd name="connsiteY4" fmla="*/ 0 h 681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7517" h="6811397">
                <a:moveTo>
                  <a:pt x="0" y="0"/>
                </a:moveTo>
                <a:lnTo>
                  <a:pt x="7507517" y="10681"/>
                </a:lnTo>
                <a:lnTo>
                  <a:pt x="6459030" y="6810749"/>
                </a:lnTo>
                <a:lnTo>
                  <a:pt x="5156" y="6811397"/>
                </a:lnTo>
                <a:cubicBezTo>
                  <a:pt x="1718" y="4520814"/>
                  <a:pt x="3438" y="229058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39F5FB-3DC4-714C-97C6-D662A45A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474555-FDE5-E347-8270-8A7686D0E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2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B915F9-74E7-F542-AA2E-2D651B84C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142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456709-8982-7D4E-8662-8470D4279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8856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E964E61-BEA2-AF41-B824-F400D9209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8857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D8A3C2-AAEC-BD4B-B7F4-AF4372C97E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2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,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090AD5-A43F-6C4C-A1E7-10E0BD97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ECA4FA3-3599-DF41-B719-4D7808457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7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BD07F87-BF30-1041-9E62-07284274FF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0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40D59FF-101A-E947-9E16-BF195567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EB13CB-E9CD-1D45-A0A1-F015818F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3" y="1825625"/>
            <a:ext cx="110737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 dirty="0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97D348-5A32-FF42-AE23-6504A208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914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B0A1-6DA1-9E4F-B10D-5ABF7BCCBF4F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CBD18A-EC01-E148-AAD5-D1F743647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51BBBD-743B-824B-9016-44D74C077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8965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767F-B5C1-1A4B-B878-A33B1C6F1A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7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5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SzPct val="90000"/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1117EB-35D3-AAD2-ABAE-A97C7ED6701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1687" y="350838"/>
            <a:ext cx="11074400" cy="425450"/>
          </a:xfrm>
        </p:spPr>
        <p:txBody>
          <a:bodyPr/>
          <a:lstStyle/>
          <a:p>
            <a:r>
              <a:rPr lang="sv-SE" sz="2400"/>
              <a:t>EU:s gröna taxonomiförordning- föreslagna ändringar</a:t>
            </a:r>
            <a:endParaRPr lang="sv-SE" sz="2400" dirty="0"/>
          </a:p>
        </p:txBody>
      </p:sp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E3580A11-31B3-CA20-D308-81E9DAB18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77025"/>
              </p:ext>
            </p:extLst>
          </p:nvPr>
        </p:nvGraphicFramePr>
        <p:xfrm>
          <a:off x="352927" y="919519"/>
          <a:ext cx="10635916" cy="4903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564">
                  <a:extLst>
                    <a:ext uri="{9D8B030D-6E8A-4147-A177-3AD203B41FA5}">
                      <a16:colId xmlns:a16="http://schemas.microsoft.com/office/drawing/2014/main" val="3116533556"/>
                    </a:ext>
                  </a:extLst>
                </a:gridCol>
                <a:gridCol w="2720679">
                  <a:extLst>
                    <a:ext uri="{9D8B030D-6E8A-4147-A177-3AD203B41FA5}">
                      <a16:colId xmlns:a16="http://schemas.microsoft.com/office/drawing/2014/main" val="3500437309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1954764522"/>
                    </a:ext>
                  </a:extLst>
                </a:gridCol>
                <a:gridCol w="2675603">
                  <a:extLst>
                    <a:ext uri="{9D8B030D-6E8A-4147-A177-3AD203B41FA5}">
                      <a16:colId xmlns:a16="http://schemas.microsoft.com/office/drawing/2014/main" val="200498661"/>
                    </a:ext>
                  </a:extLst>
                </a:gridCol>
              </a:tblGrid>
              <a:tr h="432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Omnibusförslag. Ref: COM(2025)81 samt SWD_Omnibus-80-81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72522"/>
                  </a:ext>
                </a:extLst>
              </a:tr>
              <a:tr h="285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Rapporteringstidpunkt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Se CSRD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Se CSRD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316776"/>
                  </a:ext>
                </a:extLst>
              </a:tr>
              <a:tr h="11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Företag som omfattas av kraven</a:t>
                      </a:r>
                      <a:b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Ca 85 % färre företag i scope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Se CSRD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Endast företag med&gt; 1 000 anställda som med mer än 450 MEUR omsättning.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Övriga företag får rapportera på taxonomin på frivillig basis.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(3) ny artikel 19b i redovisningsdirektivet) 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210326"/>
                  </a:ext>
                </a:extLst>
              </a:tr>
              <a:tr h="3019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Rapporteringens omfattning</a:t>
                      </a:r>
                      <a:b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>
                          <a:solidFill>
                            <a:schemeClr val="tx1"/>
                          </a:solidFill>
                          <a:effectLst/>
                        </a:rPr>
                        <a:t>Förenklade rapporteringstabeller ska minska antal datapunkter med 70 %</a:t>
                      </a:r>
                      <a:endParaRPr lang="sv-SE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Omfattande rapportering i särskilda tabeller för icke-finansiella respektive olika typer av finansiella företag.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Rapportering på nyckeltal såsom andel taxonomiförenlig omsättning, kapitalutgifter, driftsutgifter, samt green asset ration (GAR) enligt fastställa kriterier i delegerade aktier.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https://finance.ec.europa.eu/regulation-and-supervision/financial-services-legislation/implementing-and-delegated-acts/taxonomy-regulation_en  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Förenklade tabeller ska minska antalet datapunkter med knappt 70 %, exempelvis genom ta bort kraven relaterade till: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rapportera de delar av verksamheten som är i linje med olika mål på separata rader,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separat rapportering om DNSH och minimiskydd, eventuella bidrag till flera mål,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rapportering av explicit information för icke-förenliga verksamheter, och 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• separat rapportering om fossil gas och kärnkraftsverksamhet.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Förenklade kriterier för utvärdering av inte orsaka betydande skada (DNSH), i första hand för föroreningar.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Förenklad rapportering för finansiella företag, särskilt GAR. Ej krav att i nämnare inkludera exponering mot företag som inte omfattas av CSRD (har färre än 1 000 anställda). Detta undantag ska gälla fram till revideringen av den delegerade lagen om upplysningar/presentation. 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900" kern="0" dirty="0">
                          <a:solidFill>
                            <a:schemeClr val="tx1"/>
                          </a:solidFill>
                          <a:effectLst/>
                        </a:rPr>
                        <a:t>SWD_Omnibus-80-81 3.3.2 c) Draft amendments to the Taxonomy Disclosures Delegated Act d) Draft amendments to the Taxonomy Climate and Environmental Delegated Acts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24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E2ED2F7-B34F-69AF-5CB2-D7BACA34F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55493"/>
              </p:ext>
            </p:extLst>
          </p:nvPr>
        </p:nvGraphicFramePr>
        <p:xfrm>
          <a:off x="382337" y="1070814"/>
          <a:ext cx="10635916" cy="4831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564">
                  <a:extLst>
                    <a:ext uri="{9D8B030D-6E8A-4147-A177-3AD203B41FA5}">
                      <a16:colId xmlns:a16="http://schemas.microsoft.com/office/drawing/2014/main" val="1547649048"/>
                    </a:ext>
                  </a:extLst>
                </a:gridCol>
                <a:gridCol w="2720679">
                  <a:extLst>
                    <a:ext uri="{9D8B030D-6E8A-4147-A177-3AD203B41FA5}">
                      <a16:colId xmlns:a16="http://schemas.microsoft.com/office/drawing/2014/main" val="91671392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1005547130"/>
                    </a:ext>
                  </a:extLst>
                </a:gridCol>
                <a:gridCol w="2675603">
                  <a:extLst>
                    <a:ext uri="{9D8B030D-6E8A-4147-A177-3AD203B41FA5}">
                      <a16:colId xmlns:a16="http://schemas.microsoft.com/office/drawing/2014/main" val="3558971456"/>
                    </a:ext>
                  </a:extLst>
                </a:gridCol>
              </a:tblGrid>
              <a:tr h="2636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Väsentlighetsbedömning</a:t>
                      </a:r>
                      <a:b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Oväsentlig verksamhet behöver inte utvärderas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Nej, ingen gräns för vad som ska rapporteras.</a:t>
                      </a:r>
                      <a:endParaRPr lang="sv-SE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Ja, företag behöver endast utvärdera taxonomiförenlighet för de aktiviteter som är väsentliga för deras intäkter, kapital- eller driftsutgifter.  </a:t>
                      </a: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10 % av </a:t>
                      </a:r>
                      <a:r>
                        <a:rPr lang="sv-SE" sz="900" b="0" kern="0" dirty="0" err="1">
                          <a:solidFill>
                            <a:schemeClr val="tx1"/>
                          </a:solidFill>
                          <a:effectLst/>
                        </a:rPr>
                        <a:t>KPI:ernas</a:t>
                      </a: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</a:rPr>
                        <a:t> nämnare anses utgöra en väsentlighetsgräns. För finansiella företag gäller gränsen 10 % av sina tillgångar, men med ett krav att icke-väsentliga tillgångar presenteras på en separat, aggregerad och individuell, nivå.</a:t>
                      </a:r>
                      <a:endParaRPr lang="sv-SE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900" b="0" kern="0" dirty="0">
                          <a:solidFill>
                            <a:schemeClr val="tx1"/>
                          </a:solidFill>
                          <a:effectLst/>
                        </a:rPr>
                        <a:t>SWD_Omnibus-80-81 3.3.2 c) Draft amendments to the Taxonomy Disclosures Delegated Act</a:t>
                      </a:r>
                      <a:endParaRPr lang="sv-SE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795785"/>
                  </a:ext>
                </a:extLst>
              </a:tr>
              <a:tr h="219535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Delvis förenlig verksamhet, samt Frivillig rapportering</a:t>
                      </a:r>
                      <a:br>
                        <a:rPr lang="sv-SE" sz="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Företag ges möjlighet att rapportera på framsteg mot taxonomiförenlighet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Nej, endast ekonomiska verksamheter som omfattas av taxonomin och som uppfyller kriterierna för väsentligt bidrag, icke-göra väsentlig skada, samt minimiskyddsåtgärder får rapporteras som taxonomiförenliga.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Delvis förenliga ekonomiska verksamheter får redovisas. </a:t>
                      </a: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Företag som har en omsättning på &lt;450 MEUR kan välja frivillig rapportering. </a:t>
                      </a: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 ska då omfatta </a:t>
                      </a:r>
                      <a:r>
                        <a:rPr lang="sv-SE" sz="9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KPI:er</a:t>
                      </a: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för omsättning och kapitalutgifter men kan utelämna </a:t>
                      </a:r>
                      <a:r>
                        <a:rPr lang="sv-SE" sz="9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Opex</a:t>
                      </a: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-KPI.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(ref. Omnibus COM(2025)81 artikel 2 punkt (3) ny artikel 19b i redovisningsdirektivet) </a:t>
                      </a: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336006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91776932-3A23-7104-6FB9-283CCACE4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777875"/>
              </p:ext>
            </p:extLst>
          </p:nvPr>
        </p:nvGraphicFramePr>
        <p:xfrm>
          <a:off x="382337" y="638509"/>
          <a:ext cx="10635916" cy="432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564">
                  <a:extLst>
                    <a:ext uri="{9D8B030D-6E8A-4147-A177-3AD203B41FA5}">
                      <a16:colId xmlns:a16="http://schemas.microsoft.com/office/drawing/2014/main" val="4013094491"/>
                    </a:ext>
                  </a:extLst>
                </a:gridCol>
                <a:gridCol w="2720679">
                  <a:extLst>
                    <a:ext uri="{9D8B030D-6E8A-4147-A177-3AD203B41FA5}">
                      <a16:colId xmlns:a16="http://schemas.microsoft.com/office/drawing/2014/main" val="2240255700"/>
                    </a:ext>
                  </a:extLst>
                </a:gridCol>
                <a:gridCol w="3461070">
                  <a:extLst>
                    <a:ext uri="{9D8B030D-6E8A-4147-A177-3AD203B41FA5}">
                      <a16:colId xmlns:a16="http://schemas.microsoft.com/office/drawing/2014/main" val="129040104"/>
                    </a:ext>
                  </a:extLst>
                </a:gridCol>
                <a:gridCol w="2675603">
                  <a:extLst>
                    <a:ext uri="{9D8B030D-6E8A-4147-A177-3AD203B41FA5}">
                      <a16:colId xmlns:a16="http://schemas.microsoft.com/office/drawing/2014/main" val="903048799"/>
                    </a:ext>
                  </a:extLst>
                </a:gridCol>
              </a:tblGrid>
              <a:tr h="432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Omnibusförslag. Ref: COM(2025)81 samt SWD_Omnibus-80-81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900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1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14" marR="206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02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022259"/>
      </p:ext>
    </p:extLst>
  </p:cSld>
  <p:clrMapOvr>
    <a:masterClrMapping/>
  </p:clrMapOvr>
</p:sld>
</file>

<file path=ppt/theme/theme1.xml><?xml version="1.0" encoding="utf-8"?>
<a:theme xmlns:a="http://schemas.openxmlformats.org/drawingml/2006/main" name="FAR lila">
  <a:themeElements>
    <a:clrScheme name="FAR">
      <a:dk1>
        <a:srgbClr val="000000"/>
      </a:dk1>
      <a:lt1>
        <a:srgbClr val="FFFFFF"/>
      </a:lt1>
      <a:dk2>
        <a:srgbClr val="7C5BA3"/>
      </a:dk2>
      <a:lt2>
        <a:srgbClr val="E2D7F1"/>
      </a:lt2>
      <a:accent1>
        <a:srgbClr val="293D47"/>
      </a:accent1>
      <a:accent2>
        <a:srgbClr val="66BFB4"/>
      </a:accent2>
      <a:accent3>
        <a:srgbClr val="FFE200"/>
      </a:accent3>
      <a:accent4>
        <a:srgbClr val="710666"/>
      </a:accent4>
      <a:accent5>
        <a:srgbClr val="FF48B0"/>
      </a:accent5>
      <a:accent6>
        <a:srgbClr val="20BEE8"/>
      </a:accent6>
      <a:hlink>
        <a:srgbClr val="710666"/>
      </a:hlink>
      <a:folHlink>
        <a:srgbClr val="FAE4D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R_PPT_mall_16x9" id="{AB3577BB-DB2E-5742-835B-9D9AF53C753B}" vid="{5210DF70-4FFC-C148-B019-088BD0BE3D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546</Words>
  <Application>Microsoft Office PowerPoint</Application>
  <PresentationFormat>Bredbild</PresentationFormat>
  <Paragraphs>29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Aptos</vt:lpstr>
      <vt:lpstr>Arial</vt:lpstr>
      <vt:lpstr>FAR lila</vt:lpstr>
      <vt:lpstr>EU:s gröna taxonomiförordning- föreslagna ändringar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Lissdaniels</dc:creator>
  <cp:lastModifiedBy>Sara Lissdaniels</cp:lastModifiedBy>
  <cp:revision>1</cp:revision>
  <dcterms:created xsi:type="dcterms:W3CDTF">2025-03-17T15:36:50Z</dcterms:created>
  <dcterms:modified xsi:type="dcterms:W3CDTF">2025-04-07T07:30:47Z</dcterms:modified>
</cp:coreProperties>
</file>