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E7F614-BF5D-46CD-B873-6F17804D6206}" v="1" dt="2025-04-07T07:32:53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Lissdaniels" userId="becf676f-b2a6-4582-9461-91bcf8547e8a" providerId="ADAL" clId="{18E7F614-BF5D-46CD-B873-6F17804D6206}"/>
    <pc:docChg chg="modSld">
      <pc:chgData name="Sara Lissdaniels" userId="becf676f-b2a6-4582-9461-91bcf8547e8a" providerId="ADAL" clId="{18E7F614-BF5D-46CD-B873-6F17804D6206}" dt="2025-04-07T07:32:53.439" v="0"/>
      <pc:docMkLst>
        <pc:docMk/>
      </pc:docMkLst>
      <pc:sldChg chg="modSp">
        <pc:chgData name="Sara Lissdaniels" userId="becf676f-b2a6-4582-9461-91bcf8547e8a" providerId="ADAL" clId="{18E7F614-BF5D-46CD-B873-6F17804D6206}" dt="2025-04-07T07:32:53.439" v="0"/>
        <pc:sldMkLst>
          <pc:docMk/>
          <pc:sldMk cId="1707022259" sldId="263"/>
        </pc:sldMkLst>
        <pc:graphicFrameChg chg="mod">
          <ac:chgData name="Sara Lissdaniels" userId="becf676f-b2a6-4582-9461-91bcf8547e8a" providerId="ADAL" clId="{18E7F614-BF5D-46CD-B873-6F17804D6206}" dt="2025-04-07T07:32:53.439" v="0"/>
          <ac:graphicFrameMkLst>
            <pc:docMk/>
            <pc:sldMk cId="1707022259" sldId="263"/>
            <ac:graphicFrameMk id="4" creationId="{07ADD7BF-1EE1-7C85-2632-41E9F2A37AD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0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0011AD6-1328-C146-8AC8-CC75495CA28B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80">
            <a:extLst>
              <a:ext uri="{FF2B5EF4-FFF2-40B4-BE49-F238E27FC236}">
                <a16:creationId xmlns:a16="http://schemas.microsoft.com/office/drawing/2014/main" id="{9C532D9F-D2D3-714A-91A8-EC1FC49041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7822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3C49285B-A625-4C44-B4FA-0FB92EA3D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528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9C5671-680A-DD4E-A82F-71E20A9C4DA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8F49F880-28DA-C147-BD48-0235361321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4845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3DAB0D94-AEE5-CA45-9C2A-53962D99FD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174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80">
            <a:extLst>
              <a:ext uri="{FF2B5EF4-FFF2-40B4-BE49-F238E27FC236}">
                <a16:creationId xmlns:a16="http://schemas.microsoft.com/office/drawing/2014/main" id="{00550DB4-F1D4-DB42-88D2-9EE7B960BE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055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8FD6D44A-FE4C-094C-9EAA-1323C42127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873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utbi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75" y="5926069"/>
            <a:ext cx="107563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7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nuella indata 3">
            <a:extLst>
              <a:ext uri="{FF2B5EF4-FFF2-40B4-BE49-F238E27FC236}">
                <a16:creationId xmlns:a16="http://schemas.microsoft.com/office/drawing/2014/main" id="{AED574FF-3CED-B94D-B491-284155E5A2EC}"/>
              </a:ext>
            </a:extLst>
          </p:cNvPr>
          <p:cNvSpPr/>
          <p:nvPr userDrawn="1"/>
        </p:nvSpPr>
        <p:spPr>
          <a:xfrm>
            <a:off x="0" y="3749221"/>
            <a:ext cx="12192000" cy="310878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44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44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244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24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check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342900" indent="-342900" fontAlgn="auto">
              <a:buSzPct val="150000"/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0D99FE3-ABB6-C942-806E-1EDC087C0F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65F6D60E-0CBB-244A-BC5A-8EC8922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11073714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9152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8C1DF-2041-0E44-A136-75F8E87B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636AD-51AE-9742-91CE-69EEB0C66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DBDE29-67AB-0C46-AD4E-28D2D052A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55559DD-D819-B341-B757-7BD43D7E2B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0">
            <a:extLst>
              <a:ext uri="{FF2B5EF4-FFF2-40B4-BE49-F238E27FC236}">
                <a16:creationId xmlns:a16="http://schemas.microsoft.com/office/drawing/2014/main" id="{D5A70CAB-9F5B-8842-A5E0-A220C5419F28}"/>
              </a:ext>
            </a:extLst>
          </p:cNvPr>
          <p:cNvSpPr/>
          <p:nvPr userDrawn="1"/>
        </p:nvSpPr>
        <p:spPr>
          <a:xfrm flipH="1" flipV="1">
            <a:off x="5510898" y="-49428"/>
            <a:ext cx="6691024" cy="6916229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9144000"/>
              <a:gd name="connsiteY0" fmla="*/ 8965 h 6866965"/>
              <a:gd name="connsiteX1" fmla="*/ 7781365 w 9144000"/>
              <a:gd name="connsiteY1" fmla="*/ 0 h 6866965"/>
              <a:gd name="connsiteX2" fmla="*/ 9144000 w 9144000"/>
              <a:gd name="connsiteY2" fmla="*/ 6866965 h 6866965"/>
              <a:gd name="connsiteX3" fmla="*/ 0 w 9144000"/>
              <a:gd name="connsiteY3" fmla="*/ 6866965 h 6866965"/>
              <a:gd name="connsiteX4" fmla="*/ 0 w 9144000"/>
              <a:gd name="connsiteY4" fmla="*/ 8965 h 6866965"/>
              <a:gd name="connsiteX0" fmla="*/ 0 w 9144000"/>
              <a:gd name="connsiteY0" fmla="*/ 0 h 6858000"/>
              <a:gd name="connsiteX1" fmla="*/ 8301318 w 9144000"/>
              <a:gd name="connsiteY1" fmla="*/ 17929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970494 w 8301318"/>
              <a:gd name="connsiteY2" fmla="*/ 6858000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4"/>
              <a:gd name="connsiteX1" fmla="*/ 8301318 w 8301318"/>
              <a:gd name="connsiteY1" fmla="*/ 17929 h 6884894"/>
              <a:gd name="connsiteX2" fmla="*/ 5432612 w 8301318"/>
              <a:gd name="connsiteY2" fmla="*/ 6884894 h 6884894"/>
              <a:gd name="connsiteX3" fmla="*/ 0 w 8301318"/>
              <a:gd name="connsiteY3" fmla="*/ 6858000 h 6884894"/>
              <a:gd name="connsiteX4" fmla="*/ 0 w 8301318"/>
              <a:gd name="connsiteY4" fmla="*/ 0 h 6884894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047129 w 8301318"/>
              <a:gd name="connsiteY2" fmla="*/ 6849036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5"/>
              <a:gd name="connsiteX1" fmla="*/ 8301318 w 8301318"/>
              <a:gd name="connsiteY1" fmla="*/ 17929 h 6884895"/>
              <a:gd name="connsiteX2" fmla="*/ 5181600 w 8301318"/>
              <a:gd name="connsiteY2" fmla="*/ 6884895 h 6884895"/>
              <a:gd name="connsiteX3" fmla="*/ 0 w 8301318"/>
              <a:gd name="connsiteY3" fmla="*/ 6858000 h 6884895"/>
              <a:gd name="connsiteX4" fmla="*/ 0 w 8301318"/>
              <a:gd name="connsiteY4" fmla="*/ 0 h 6884895"/>
              <a:gd name="connsiteX0" fmla="*/ 0 w 8301318"/>
              <a:gd name="connsiteY0" fmla="*/ 8966 h 6893861"/>
              <a:gd name="connsiteX1" fmla="*/ 8301318 w 8301318"/>
              <a:gd name="connsiteY1" fmla="*/ 0 h 6893861"/>
              <a:gd name="connsiteX2" fmla="*/ 5181600 w 8301318"/>
              <a:gd name="connsiteY2" fmla="*/ 6893861 h 6893861"/>
              <a:gd name="connsiteX3" fmla="*/ 0 w 8301318"/>
              <a:gd name="connsiteY3" fmla="*/ 6866966 h 6893861"/>
              <a:gd name="connsiteX4" fmla="*/ 0 w 8301318"/>
              <a:gd name="connsiteY4" fmla="*/ 8966 h 6893861"/>
              <a:gd name="connsiteX0" fmla="*/ 0 w 8311631"/>
              <a:gd name="connsiteY0" fmla="*/ 0 h 6898645"/>
              <a:gd name="connsiteX1" fmla="*/ 8311631 w 8311631"/>
              <a:gd name="connsiteY1" fmla="*/ 4784 h 6898645"/>
              <a:gd name="connsiteX2" fmla="*/ 5191913 w 8311631"/>
              <a:gd name="connsiteY2" fmla="*/ 6898645 h 6898645"/>
              <a:gd name="connsiteX3" fmla="*/ 10313 w 8311631"/>
              <a:gd name="connsiteY3" fmla="*/ 6871750 h 6898645"/>
              <a:gd name="connsiteX4" fmla="*/ 0 w 8311631"/>
              <a:gd name="connsiteY4" fmla="*/ 0 h 6898645"/>
              <a:gd name="connsiteX0" fmla="*/ 0 w 8311631"/>
              <a:gd name="connsiteY0" fmla="*/ 0 h 6899250"/>
              <a:gd name="connsiteX1" fmla="*/ 8311631 w 8311631"/>
              <a:gd name="connsiteY1" fmla="*/ 4784 h 6899250"/>
              <a:gd name="connsiteX2" fmla="*/ 5191913 w 8311631"/>
              <a:gd name="connsiteY2" fmla="*/ 6898645 h 6899250"/>
              <a:gd name="connsiteX3" fmla="*/ 5157 w 8311631"/>
              <a:gd name="connsiteY3" fmla="*/ 6899250 h 6899250"/>
              <a:gd name="connsiteX4" fmla="*/ 0 w 8311631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5191913 w 7990723"/>
              <a:gd name="connsiteY2" fmla="*/ 6898645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2757"/>
              <a:gd name="connsiteX1" fmla="*/ 7990723 w 7990723"/>
              <a:gd name="connsiteY1" fmla="*/ 10683 h 6892757"/>
              <a:gd name="connsiteX2" fmla="*/ 6928998 w 7990723"/>
              <a:gd name="connsiteY2" fmla="*/ 6892746 h 6892757"/>
              <a:gd name="connsiteX3" fmla="*/ 733274 w 7990723"/>
              <a:gd name="connsiteY3" fmla="*/ 6600554 h 6892757"/>
              <a:gd name="connsiteX4" fmla="*/ 0 w 7990723"/>
              <a:gd name="connsiteY4" fmla="*/ 0 h 6892757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488362 w 7990723"/>
              <a:gd name="connsiteY3" fmla="*/ 6899250 h 6899250"/>
              <a:gd name="connsiteX4" fmla="*/ 0 w 7990723"/>
              <a:gd name="connsiteY4" fmla="*/ 0 h 6899250"/>
              <a:gd name="connsiteX0" fmla="*/ 180229 w 7502408"/>
              <a:gd name="connsiteY0" fmla="*/ 364152 h 6888567"/>
              <a:gd name="connsiteX1" fmla="*/ 7502408 w 7502408"/>
              <a:gd name="connsiteY1" fmla="*/ 0 h 6888567"/>
              <a:gd name="connsiteX2" fmla="*/ 6440683 w 7502408"/>
              <a:gd name="connsiteY2" fmla="*/ 6882063 h 6888567"/>
              <a:gd name="connsiteX3" fmla="*/ 47 w 7502408"/>
              <a:gd name="connsiteY3" fmla="*/ 6888567 h 6888567"/>
              <a:gd name="connsiteX4" fmla="*/ 180229 w 7502408"/>
              <a:gd name="connsiteY4" fmla="*/ 364152 h 6888567"/>
              <a:gd name="connsiteX0" fmla="*/ 0 w 7520755"/>
              <a:gd name="connsiteY0" fmla="*/ 71314 h 6888567"/>
              <a:gd name="connsiteX1" fmla="*/ 7520755 w 7520755"/>
              <a:gd name="connsiteY1" fmla="*/ 0 h 6888567"/>
              <a:gd name="connsiteX2" fmla="*/ 6459030 w 7520755"/>
              <a:gd name="connsiteY2" fmla="*/ 6882063 h 6888567"/>
              <a:gd name="connsiteX3" fmla="*/ 18394 w 7520755"/>
              <a:gd name="connsiteY3" fmla="*/ 6888567 h 6888567"/>
              <a:gd name="connsiteX4" fmla="*/ 0 w 7520755"/>
              <a:gd name="connsiteY4" fmla="*/ 71314 h 6888567"/>
              <a:gd name="connsiteX0" fmla="*/ 0 w 7507517"/>
              <a:gd name="connsiteY0" fmla="*/ 0 h 6817253"/>
              <a:gd name="connsiteX1" fmla="*/ 7507517 w 7507517"/>
              <a:gd name="connsiteY1" fmla="*/ 10681 h 6817253"/>
              <a:gd name="connsiteX2" fmla="*/ 6459030 w 7507517"/>
              <a:gd name="connsiteY2" fmla="*/ 6810749 h 6817253"/>
              <a:gd name="connsiteX3" fmla="*/ 18394 w 7507517"/>
              <a:gd name="connsiteY3" fmla="*/ 6817253 h 6817253"/>
              <a:gd name="connsiteX4" fmla="*/ 0 w 7507517"/>
              <a:gd name="connsiteY4" fmla="*/ 0 h 6817253"/>
              <a:gd name="connsiteX0" fmla="*/ 0 w 7507517"/>
              <a:gd name="connsiteY0" fmla="*/ 0 h 6811397"/>
              <a:gd name="connsiteX1" fmla="*/ 7507517 w 7507517"/>
              <a:gd name="connsiteY1" fmla="*/ 10681 h 6811397"/>
              <a:gd name="connsiteX2" fmla="*/ 6459030 w 7507517"/>
              <a:gd name="connsiteY2" fmla="*/ 6810749 h 6811397"/>
              <a:gd name="connsiteX3" fmla="*/ 5156 w 7507517"/>
              <a:gd name="connsiteY3" fmla="*/ 6811397 h 6811397"/>
              <a:gd name="connsiteX4" fmla="*/ 0 w 7507517"/>
              <a:gd name="connsiteY4" fmla="*/ 0 h 681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7517" h="6811397">
                <a:moveTo>
                  <a:pt x="0" y="0"/>
                </a:moveTo>
                <a:lnTo>
                  <a:pt x="7507517" y="10681"/>
                </a:lnTo>
                <a:lnTo>
                  <a:pt x="6459030" y="6810749"/>
                </a:lnTo>
                <a:lnTo>
                  <a:pt x="5156" y="6811397"/>
                </a:lnTo>
                <a:cubicBezTo>
                  <a:pt x="1718" y="4520814"/>
                  <a:pt x="3438" y="229058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39F5FB-3DC4-714C-97C6-D662A45A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474555-FDE5-E347-8270-8A7686D0E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2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B915F9-74E7-F542-AA2E-2D651B84C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142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456709-8982-7D4E-8662-8470D4279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8856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E964E61-BEA2-AF41-B824-F400D9209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8857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D8A3C2-AAEC-BD4B-B7F4-AF4372C97E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2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,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090AD5-A43F-6C4C-A1E7-10E0BD97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ECA4FA3-3599-DF41-B719-4D7808457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7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BD07F87-BF30-1041-9E62-07284274FF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0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40D59FF-101A-E947-9E16-BF195567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EB13CB-E9CD-1D45-A0A1-F015818F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3" y="1825625"/>
            <a:ext cx="110737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 dirty="0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97D348-5A32-FF42-AE23-6504A208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914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B0A1-6DA1-9E4F-B10D-5ABF7BCCBF4F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CBD18A-EC01-E148-AAD5-D1F743647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51BBBD-743B-824B-9016-44D74C077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8965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767F-B5C1-1A4B-B878-A33B1C6F1A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7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5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SzPct val="90000"/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presscorner/detail/en/qanda_25_615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1117EB-35D3-AAD2-ABAE-A97C7ED6701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1687" y="350838"/>
            <a:ext cx="11074400" cy="425450"/>
          </a:xfrm>
        </p:spPr>
        <p:txBody>
          <a:bodyPr/>
          <a:lstStyle/>
          <a:p>
            <a:r>
              <a:rPr lang="sv-SE" sz="2400" dirty="0"/>
              <a:t>CSRD/Redovisningsdirektivet/Revisionsdirektivet-  föreslagna ändringar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D8B8058-48F8-2B16-20E3-53999D76E772}"/>
              </a:ext>
            </a:extLst>
          </p:cNvPr>
          <p:cNvGraphicFramePr>
            <a:graphicFrameLocks noGrp="1"/>
          </p:cNvGraphicFramePr>
          <p:nvPr>
            <p:ph sz="half" idx="4294967295"/>
          </p:nvPr>
        </p:nvGraphicFramePr>
        <p:xfrm>
          <a:off x="261687" y="989013"/>
          <a:ext cx="11143573" cy="5391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2773">
                  <a:extLst>
                    <a:ext uri="{9D8B030D-6E8A-4147-A177-3AD203B41FA5}">
                      <a16:colId xmlns:a16="http://schemas.microsoft.com/office/drawing/2014/main" val="512540924"/>
                    </a:ext>
                  </a:extLst>
                </a:gridCol>
                <a:gridCol w="2818852">
                  <a:extLst>
                    <a:ext uri="{9D8B030D-6E8A-4147-A177-3AD203B41FA5}">
                      <a16:colId xmlns:a16="http://schemas.microsoft.com/office/drawing/2014/main" val="2049842081"/>
                    </a:ext>
                  </a:extLst>
                </a:gridCol>
                <a:gridCol w="2206610">
                  <a:extLst>
                    <a:ext uri="{9D8B030D-6E8A-4147-A177-3AD203B41FA5}">
                      <a16:colId xmlns:a16="http://schemas.microsoft.com/office/drawing/2014/main" val="67059534"/>
                    </a:ext>
                  </a:extLst>
                </a:gridCol>
                <a:gridCol w="2426883">
                  <a:extLst>
                    <a:ext uri="{9D8B030D-6E8A-4147-A177-3AD203B41FA5}">
                      <a16:colId xmlns:a16="http://schemas.microsoft.com/office/drawing/2014/main" val="774713712"/>
                    </a:ext>
                  </a:extLst>
                </a:gridCol>
                <a:gridCol w="2758455">
                  <a:extLst>
                    <a:ext uri="{9D8B030D-6E8A-4147-A177-3AD203B41FA5}">
                      <a16:colId xmlns:a16="http://schemas.microsoft.com/office/drawing/2014/main" val="1063317335"/>
                    </a:ext>
                  </a:extLst>
                </a:gridCol>
              </a:tblGrid>
              <a:tr h="196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1: "Stop-the-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clock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" COM (2025)80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2: omarbetningar i CSRD och ESRS. Ref COM(2025)81 samt SWD_Omnibus-80-81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6848"/>
                  </a:ext>
                </a:extLst>
              </a:tr>
              <a:tr h="146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Rapporterings-tidpunkt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2024 (våg 1): Stora företag av allmänt intresse (&gt; 500 anställda)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2025 (våg 2): Stora företag (250/280/550)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2026 (våg 3): Noterade SME (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opt-put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2028), Små icke-komplexa institut, Captiveföretag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2028: Tredjelandsföretag som uppfyller vissa gränsvärden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2027 (våg 2): Stora företag (250/280/550)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Notera att tröskelvärdet för antal anställda förslås ändras till 1 000 anställda i steg 2.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2028 (våg 3): Noterade SME, Små icke-komplexa institut, Captiveföretag.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Notera att dessa företag skulle falla bort om förslaget att höja tröskelvärdet för antal anställda höjs till 1 000 anställda.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OBS: Stop-the-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clock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berör inte våg 1 d.v.s. stora företag av allmänt intresse med mer än 500 anställda.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COM(2025)80) artikel 1 punkt (1) ändrar artikel 5 (2) i CSRD)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29037"/>
                  </a:ext>
                </a:extLst>
              </a:tr>
              <a:tr h="1140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Företag som omfattas av kraven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Ca 80 % färre företag i 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scope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Stora företag, enligt definition de som överstiger minst två av följande: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250 anställda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280 MSEK balansomslutning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550 MSEK nettoomsättning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Små- och medelstora noterade företag (reglerad marknad):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Mindre än stora företag men större än mikroföretag. Mikroföretag överstiger inte minst två av följande: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10 anställda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5 MSEK balansomslutning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10 MSEK nettoomsättning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Tredjelandsföretag som har omsättning inom EES&gt; 1,7 MDSEK (150 MEUR), och dotterbolag som omfattas av CSRD eller filial med omsättning inom EU&gt; 450 MSEK (40 MEUR)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Endast företag med &gt; 1 000 anställda som även uppfyller ett av nedan: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omsättning &gt; 50 MEUR eller balansomslutning på &gt; 25 MEUR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Tredjelandsföretag &gt; 450 MEUR omsättning inom EU.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Tredjelandsföretag: Tröskelvärden för omsättning höjs från 150 MEUR  till 450 MEUR, och för EU-filialen från 40 MEUR till 50 MEUR och för EU-dotterbolaget till stora företag enligt den nya definitionen i redovisningsdirektivet.*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*Detta för att harmonisera med gränsvärdena i CSDDD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(1), (2) och (4) ändrar artikel 1 och 19a samt 29a i redovisningsdirektivet)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334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07ADD7BF-1EE1-7C85-2632-41E9F2A37AD5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79265513"/>
              </p:ext>
            </p:extLst>
          </p:nvPr>
        </p:nvGraphicFramePr>
        <p:xfrm>
          <a:off x="253666" y="343607"/>
          <a:ext cx="11143573" cy="6170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490">
                  <a:extLst>
                    <a:ext uri="{9D8B030D-6E8A-4147-A177-3AD203B41FA5}">
                      <a16:colId xmlns:a16="http://schemas.microsoft.com/office/drawing/2014/main" val="3265357841"/>
                    </a:ext>
                  </a:extLst>
                </a:gridCol>
                <a:gridCol w="2317135">
                  <a:extLst>
                    <a:ext uri="{9D8B030D-6E8A-4147-A177-3AD203B41FA5}">
                      <a16:colId xmlns:a16="http://schemas.microsoft.com/office/drawing/2014/main" val="3192483041"/>
                    </a:ext>
                  </a:extLst>
                </a:gridCol>
                <a:gridCol w="2206610">
                  <a:extLst>
                    <a:ext uri="{9D8B030D-6E8A-4147-A177-3AD203B41FA5}">
                      <a16:colId xmlns:a16="http://schemas.microsoft.com/office/drawing/2014/main" val="2263343550"/>
                    </a:ext>
                  </a:extLst>
                </a:gridCol>
                <a:gridCol w="2426883">
                  <a:extLst>
                    <a:ext uri="{9D8B030D-6E8A-4147-A177-3AD203B41FA5}">
                      <a16:colId xmlns:a16="http://schemas.microsoft.com/office/drawing/2014/main" val="1649967703"/>
                    </a:ext>
                  </a:extLst>
                </a:gridCol>
                <a:gridCol w="2758455">
                  <a:extLst>
                    <a:ext uri="{9D8B030D-6E8A-4147-A177-3AD203B41FA5}">
                      <a16:colId xmlns:a16="http://schemas.microsoft.com/office/drawing/2014/main" val="2992081811"/>
                    </a:ext>
                  </a:extLst>
                </a:gridCol>
              </a:tblGrid>
              <a:tr h="585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1: "Stop-the-</a:t>
                      </a:r>
                      <a:r>
                        <a:rPr lang="sv-SE" sz="800" b="1" kern="0" dirty="0" err="1">
                          <a:solidFill>
                            <a:schemeClr val="tx1"/>
                          </a:solidFill>
                          <a:effectLst/>
                        </a:rPr>
                        <a:t>clock</a:t>
                      </a: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" COM (2025)80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2: omarbetningar i CSRD och ESRS. Ref COM(2025)81 samt SWD_Omnibus-80-81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05435"/>
                  </a:ext>
                </a:extLst>
              </a:tr>
              <a:tr h="585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Rapporteringsstandarder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Färre standarder och förenklade standarder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Från 2024: 12 st. generella standarder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Från 2026: Sektorspecifika standarder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Från 2026: Standarder för noterade SME (LSME)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Endast generella standarder, vilka även föreslås förenklas med fokus på: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 Tydliggörande av den dubbla väsentlighetsanalysen.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 Kvantitativa upplysningar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 Klargöra upplysningar som är otydliga och svåra att tolka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u="sng" kern="0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https://ec.europa.eu/commission/presscorner/detail/en/qanda_25_615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15263"/>
                  </a:ext>
                </a:extLst>
              </a:tr>
              <a:tr h="742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Värdekedjan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Avsevärd minskning trickle-down-effekten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Gränsen för vilka upplysningar som större företag kan begära från SME i värdekedjan (VC-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cap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) definieras av LSME-standarden.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Rapporteringen ska dock omfatta information om värdekedjan varav utskrattningar kan behöva göras.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Gräsen för vilka upplysningar som företag i 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scope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kan begära av enheter av värdekedjan ersätts med ett nytt VC-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cap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. Den nya gränsen vilket definieras av den frivilliga standard (VSME) som föreslås antas av kommissionen som en delegerad akt. Detta vad gäller förfrågningar från företag med färre än 1 000 anställda.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Rapporteringen ska dock fortsatt omfatta information om värdekedjan varav utskrattningar kan behöva göras.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(8) ny artikel 29ca i redovisningsdirektivet) samt (ref. Omnibus COM(2025)81 artikel 2 punkt (2 och 4) ändrar artikel 19a och 29a i redovisningsdirektivet)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755200"/>
                  </a:ext>
                </a:extLst>
              </a:tr>
              <a:tr h="295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Sektorspecifika standarder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Upphör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Ja. Kommissionen skulle anta de första sektorstandarderna under 2026.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Nej. Sektorstandarder slopas.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För vägledning behöver företagen vända sig till internationella standarder från GRI och SASB (ISSB).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Omnibus COM(2025)81 artikel 1 punkt (6) ändrar artikel 29b i redovisningsdirektivet) 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731765"/>
                  </a:ext>
                </a:extLst>
              </a:tr>
              <a:tr h="89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Granskningskrav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Stannar vid översiktlig granskning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Översiktlig granskning med en ambition att övergå till granskning med rimlig säkerhet.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Kommissionen ska anta standarder för översiktlig granskning senast 2026.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I Sverige ska granskningen genomföras enligt 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RevR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19 fram tills att kommissionen antagit obligatoriska standarder.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Översiktlig granskning. Slopad ambition att övergå till granskning med rimlig säkerhet.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Tidsplan för när kommissionen ska anta standarder för översiktlig granskning tas bort, det adderas förslag om att kommissionen ska ta fram riktad vägledning för den översiktliga granskningen senast under 2026.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Explicit förslag att revisorns yttrande ska utformas med respekt för företagens skyldighet att inte kräva mer information från enheter i värdekedjan än vad som framställs i nytt VC-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cap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COM(2025)81 artikel 1 punkt (1)  och (2) ersätter artikel 26a p.3 och 48 a(2) i revisionsdirektivet) samt (ref. Omnibus COM(2025)81 artikel 2 punkt (11) ändrar artikel 34 i redovisningsdirektivet)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056958"/>
                  </a:ext>
                </a:extLst>
              </a:tr>
              <a:tr h="299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Digital taggning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Upprätta förvaltningsberättelsen i esef och märka upp den i det enhetliga elektroniska format som anges i (EU) 2019/815.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Kravet på att märka upp hållbarhetsrapporten kvarstår, men det framgår explicit att kravet inte gäller innan regler för uppmärkningen har antagits.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(9)  och (10) ersätter artikel 29d och 33 p.1 i redovisningsdirektivet)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20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022259"/>
      </p:ext>
    </p:extLst>
  </p:cSld>
  <p:clrMapOvr>
    <a:masterClrMapping/>
  </p:clrMapOvr>
</p:sld>
</file>

<file path=ppt/theme/theme1.xml><?xml version="1.0" encoding="utf-8"?>
<a:theme xmlns:a="http://schemas.openxmlformats.org/drawingml/2006/main" name="FAR lila">
  <a:themeElements>
    <a:clrScheme name="FAR">
      <a:dk1>
        <a:srgbClr val="000000"/>
      </a:dk1>
      <a:lt1>
        <a:srgbClr val="FFFFFF"/>
      </a:lt1>
      <a:dk2>
        <a:srgbClr val="7C5BA3"/>
      </a:dk2>
      <a:lt2>
        <a:srgbClr val="E2D7F1"/>
      </a:lt2>
      <a:accent1>
        <a:srgbClr val="293D47"/>
      </a:accent1>
      <a:accent2>
        <a:srgbClr val="66BFB4"/>
      </a:accent2>
      <a:accent3>
        <a:srgbClr val="FFE200"/>
      </a:accent3>
      <a:accent4>
        <a:srgbClr val="710666"/>
      </a:accent4>
      <a:accent5>
        <a:srgbClr val="FF48B0"/>
      </a:accent5>
      <a:accent6>
        <a:srgbClr val="20BEE8"/>
      </a:accent6>
      <a:hlink>
        <a:srgbClr val="710666"/>
      </a:hlink>
      <a:folHlink>
        <a:srgbClr val="FAE4D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R_PPT_mall_16x9" id="{AB3577BB-DB2E-5742-835B-9D9AF53C753B}" vid="{5210DF70-4FFC-C148-B019-088BD0BE3D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1014</Words>
  <Application>Microsoft Office PowerPoint</Application>
  <PresentationFormat>Bredbild</PresentationFormat>
  <Paragraphs>57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Aptos</vt:lpstr>
      <vt:lpstr>Arial</vt:lpstr>
      <vt:lpstr>FAR lila</vt:lpstr>
      <vt:lpstr>CSRD/Redovisningsdirektivet/Revisionsdirektivet-  föreslagna ändringar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Lissdaniels</dc:creator>
  <cp:lastModifiedBy>Sara Lissdaniels</cp:lastModifiedBy>
  <cp:revision>1</cp:revision>
  <dcterms:created xsi:type="dcterms:W3CDTF">2025-03-17T15:36:50Z</dcterms:created>
  <dcterms:modified xsi:type="dcterms:W3CDTF">2025-04-07T07:33:02Z</dcterms:modified>
</cp:coreProperties>
</file>